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Poppins Bold" charset="1" panose="00000800000000000000"/>
      <p:regular r:id="rId18"/>
    </p:embeddedFont>
    <p:embeddedFont>
      <p:font typeface="Open Sans" charset="1" panose="00000000000000000000"/>
      <p:regular r:id="rId19"/>
    </p:embeddedFont>
    <p:embeddedFont>
      <p:font typeface="Open Sans Bold" charset="1" panose="000000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8669868" y="2709753"/>
            <a:ext cx="948265" cy="976677"/>
          </a:xfrm>
          <a:custGeom>
            <a:avLst/>
            <a:gdLst/>
            <a:ahLst/>
            <a:cxnLst/>
            <a:rect r="r" b="b" t="t" l="l"/>
            <a:pathLst>
              <a:path h="976677" w="948265">
                <a:moveTo>
                  <a:pt x="0" y="0"/>
                </a:moveTo>
                <a:lnTo>
                  <a:pt x="948264" y="0"/>
                </a:lnTo>
                <a:lnTo>
                  <a:pt x="948264" y="976677"/>
                </a:lnTo>
                <a:lnTo>
                  <a:pt x="0" y="9766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68697" y="3457830"/>
            <a:ext cx="15550605" cy="2914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94"/>
              </a:lnSpc>
              <a:spcBef>
                <a:spcPct val="0"/>
              </a:spcBef>
            </a:pPr>
            <a:r>
              <a:rPr lang="en-US" sz="16139">
                <a:solidFill>
                  <a:srgbClr val="FFFFFF"/>
                </a:solidFill>
                <a:latin typeface="Poppins Bold"/>
              </a:rPr>
              <a:t>ARTIGO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6389470" y="6600570"/>
            <a:ext cx="5509060" cy="1065663"/>
            <a:chOff x="0" y="0"/>
            <a:chExt cx="1450946" cy="28066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450946" cy="280668"/>
            </a:xfrm>
            <a:custGeom>
              <a:avLst/>
              <a:gdLst/>
              <a:ahLst/>
              <a:cxnLst/>
              <a:rect r="r" b="b" t="t" l="l"/>
              <a:pathLst>
                <a:path h="280668" w="1450946">
                  <a:moveTo>
                    <a:pt x="140334" y="0"/>
                  </a:moveTo>
                  <a:lnTo>
                    <a:pt x="1310612" y="0"/>
                  </a:lnTo>
                  <a:cubicBezTo>
                    <a:pt x="1347831" y="0"/>
                    <a:pt x="1383525" y="14785"/>
                    <a:pt x="1409843" y="41103"/>
                  </a:cubicBezTo>
                  <a:cubicBezTo>
                    <a:pt x="1436161" y="67421"/>
                    <a:pt x="1450946" y="103115"/>
                    <a:pt x="1450946" y="140334"/>
                  </a:cubicBezTo>
                  <a:lnTo>
                    <a:pt x="1450946" y="140334"/>
                  </a:lnTo>
                  <a:cubicBezTo>
                    <a:pt x="1450946" y="177553"/>
                    <a:pt x="1436161" y="213248"/>
                    <a:pt x="1409843" y="239565"/>
                  </a:cubicBezTo>
                  <a:cubicBezTo>
                    <a:pt x="1383525" y="265883"/>
                    <a:pt x="1347831" y="280668"/>
                    <a:pt x="1310612" y="280668"/>
                  </a:cubicBezTo>
                  <a:lnTo>
                    <a:pt x="140334" y="280668"/>
                  </a:lnTo>
                  <a:cubicBezTo>
                    <a:pt x="103115" y="280668"/>
                    <a:pt x="67421" y="265883"/>
                    <a:pt x="41103" y="239565"/>
                  </a:cubicBezTo>
                  <a:cubicBezTo>
                    <a:pt x="14785" y="213248"/>
                    <a:pt x="0" y="177553"/>
                    <a:pt x="0" y="140334"/>
                  </a:cubicBezTo>
                  <a:lnTo>
                    <a:pt x="0" y="140334"/>
                  </a:lnTo>
                  <a:cubicBezTo>
                    <a:pt x="0" y="103115"/>
                    <a:pt x="14785" y="67421"/>
                    <a:pt x="41103" y="41103"/>
                  </a:cubicBezTo>
                  <a:cubicBezTo>
                    <a:pt x="67421" y="14785"/>
                    <a:pt x="103115" y="0"/>
                    <a:pt x="140334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1450946" cy="328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389470" y="6781899"/>
            <a:ext cx="5509060" cy="727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8"/>
              </a:lnSpc>
              <a:spcBef>
                <a:spcPct val="0"/>
              </a:spcBef>
            </a:pPr>
            <a:r>
              <a:rPr lang="en-US" sz="2091" spc="548">
                <a:solidFill>
                  <a:srgbClr val="120052"/>
                </a:solidFill>
                <a:latin typeface="Open Sans"/>
              </a:rPr>
              <a:t>VR, AR E RECONHECIMENTO DE GESTOS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598872" y="458184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7533730" y="2460441"/>
            <a:ext cx="5366140" cy="5366119"/>
            <a:chOff x="0" y="0"/>
            <a:chExt cx="6350000" cy="63499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1625301" y="2252986"/>
            <a:ext cx="5781029" cy="5781029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7032B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1832745" y="2460441"/>
            <a:ext cx="5366140" cy="5366119"/>
            <a:chOff x="0" y="0"/>
            <a:chExt cx="6350000" cy="634997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691986" y="3483324"/>
            <a:ext cx="2415938" cy="47625"/>
            <a:chOff x="0" y="0"/>
            <a:chExt cx="636296" cy="1254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6296" cy="12543"/>
            </a:xfrm>
            <a:custGeom>
              <a:avLst/>
              <a:gdLst/>
              <a:ahLst/>
              <a:cxnLst/>
              <a:rect r="r" b="b" t="t" l="l"/>
              <a:pathLst>
                <a:path h="12543" w="636296">
                  <a:moveTo>
                    <a:pt x="6272" y="0"/>
                  </a:moveTo>
                  <a:lnTo>
                    <a:pt x="630025" y="0"/>
                  </a:lnTo>
                  <a:cubicBezTo>
                    <a:pt x="631688" y="0"/>
                    <a:pt x="633283" y="661"/>
                    <a:pt x="634460" y="1837"/>
                  </a:cubicBezTo>
                  <a:cubicBezTo>
                    <a:pt x="635636" y="3013"/>
                    <a:pt x="636296" y="4608"/>
                    <a:pt x="636296" y="6272"/>
                  </a:cubicBezTo>
                  <a:lnTo>
                    <a:pt x="636296" y="6272"/>
                  </a:lnTo>
                  <a:cubicBezTo>
                    <a:pt x="636296" y="7935"/>
                    <a:pt x="635636" y="9530"/>
                    <a:pt x="634460" y="10706"/>
                  </a:cubicBezTo>
                  <a:cubicBezTo>
                    <a:pt x="633283" y="11882"/>
                    <a:pt x="631688" y="12543"/>
                    <a:pt x="63002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63629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691986" y="4360214"/>
            <a:ext cx="808846" cy="808846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691986" y="5359559"/>
            <a:ext cx="808846" cy="808846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691986" y="6358905"/>
            <a:ext cx="808846" cy="808846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691986" y="7358251"/>
            <a:ext cx="808846" cy="808846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691986" y="8357596"/>
            <a:ext cx="808846" cy="808846"/>
            <a:chOff x="0" y="0"/>
            <a:chExt cx="8128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039108" y="517674"/>
            <a:ext cx="168537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Ingoude Company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691986" y="2308041"/>
            <a:ext cx="5296198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Poppins Bold"/>
              </a:rPr>
              <a:t>HISTÓRIA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2724484" y="4634779"/>
            <a:ext cx="3634181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Ivan Sutherland - “The Ultimate Display”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2724484" y="5351795"/>
            <a:ext cx="3634181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Thomas Zimmerman e Jaron Lanier fazem o desenvolvimento do Dataglove (Active e Passive)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2724484" y="6351141"/>
            <a:ext cx="3634181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Richard A. Bolt - algoritmos para o reconhecimento de gestos junto ao reconhecimento de voz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2724484" y="7626711"/>
            <a:ext cx="3634181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Xbox Kinect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2724484" y="8626057"/>
            <a:ext cx="3634181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Apple Vision Pro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782806" y="4601759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1960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782806" y="5601105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80S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782806" y="6600450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80S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782806" y="7599796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2010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782806" y="8599142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2024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98872" y="458184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936031" y="2823862"/>
            <a:ext cx="2415938" cy="47625"/>
            <a:chOff x="0" y="0"/>
            <a:chExt cx="636296" cy="1254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6296" cy="12543"/>
            </a:xfrm>
            <a:custGeom>
              <a:avLst/>
              <a:gdLst/>
              <a:ahLst/>
              <a:cxnLst/>
              <a:rect r="r" b="b" t="t" l="l"/>
              <a:pathLst>
                <a:path h="12543" w="636296">
                  <a:moveTo>
                    <a:pt x="6272" y="0"/>
                  </a:moveTo>
                  <a:lnTo>
                    <a:pt x="630025" y="0"/>
                  </a:lnTo>
                  <a:cubicBezTo>
                    <a:pt x="631688" y="0"/>
                    <a:pt x="633283" y="661"/>
                    <a:pt x="634460" y="1837"/>
                  </a:cubicBezTo>
                  <a:cubicBezTo>
                    <a:pt x="635636" y="3013"/>
                    <a:pt x="636296" y="4608"/>
                    <a:pt x="636296" y="6272"/>
                  </a:cubicBezTo>
                  <a:lnTo>
                    <a:pt x="636296" y="6272"/>
                  </a:lnTo>
                  <a:cubicBezTo>
                    <a:pt x="636296" y="7935"/>
                    <a:pt x="635636" y="9530"/>
                    <a:pt x="634460" y="10706"/>
                  </a:cubicBezTo>
                  <a:cubicBezTo>
                    <a:pt x="633283" y="11882"/>
                    <a:pt x="631688" y="12543"/>
                    <a:pt x="63002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63629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8864154" y="5533331"/>
            <a:ext cx="7688272" cy="4324653"/>
          </a:xfrm>
          <a:custGeom>
            <a:avLst/>
            <a:gdLst/>
            <a:ahLst/>
            <a:cxnLst/>
            <a:rect r="r" b="b" t="t" l="l"/>
            <a:pathLst>
              <a:path h="4324653" w="7688272">
                <a:moveTo>
                  <a:pt x="0" y="0"/>
                </a:moveTo>
                <a:lnTo>
                  <a:pt x="7688272" y="0"/>
                </a:lnTo>
                <a:lnTo>
                  <a:pt x="7688272" y="4324653"/>
                </a:lnTo>
                <a:lnTo>
                  <a:pt x="0" y="432465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958172" y="3234896"/>
            <a:ext cx="11196118" cy="281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Controle de objetos virtuais utilizando apenas as mãos.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Controle de jogos, um exemplo é o Xbox Kinect.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Automação residencial, fisioterapia e educação são outros exemplos de áreas que utilizam o Reconhecimento de Gestos como tecnologia auxiliar.</a:t>
            </a:r>
          </a:p>
          <a:p>
            <a:pPr algn="l">
              <a:lnSpc>
                <a:spcPts val="2519"/>
              </a:lnSpc>
            </a:pP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Extração de dados visuais (gestos) de forma autônoma por meio de redes neurais convolucionais vem crescendo.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Auxiliar na validação de movimentos de fisioterapia.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Controle de interfaces e objetos no Apple Vision Pro.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39108" y="517674"/>
            <a:ext cx="168537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Ingoude Company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703152" y="1648579"/>
            <a:ext cx="10881697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Poppins Bold"/>
              </a:rPr>
              <a:t>APLICABILIDADE E TENDÊNCIAS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98872" y="458184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936031" y="2823862"/>
            <a:ext cx="2415938" cy="47625"/>
            <a:chOff x="0" y="0"/>
            <a:chExt cx="636296" cy="1254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6296" cy="12543"/>
            </a:xfrm>
            <a:custGeom>
              <a:avLst/>
              <a:gdLst/>
              <a:ahLst/>
              <a:cxnLst/>
              <a:rect r="r" b="b" t="t" l="l"/>
              <a:pathLst>
                <a:path h="12543" w="636296">
                  <a:moveTo>
                    <a:pt x="6272" y="0"/>
                  </a:moveTo>
                  <a:lnTo>
                    <a:pt x="630025" y="0"/>
                  </a:lnTo>
                  <a:cubicBezTo>
                    <a:pt x="631688" y="0"/>
                    <a:pt x="633283" y="661"/>
                    <a:pt x="634460" y="1837"/>
                  </a:cubicBezTo>
                  <a:cubicBezTo>
                    <a:pt x="635636" y="3013"/>
                    <a:pt x="636296" y="4608"/>
                    <a:pt x="636296" y="6272"/>
                  </a:cubicBezTo>
                  <a:lnTo>
                    <a:pt x="636296" y="6272"/>
                  </a:lnTo>
                  <a:cubicBezTo>
                    <a:pt x="636296" y="7935"/>
                    <a:pt x="635636" y="9530"/>
                    <a:pt x="634460" y="10706"/>
                  </a:cubicBezTo>
                  <a:cubicBezTo>
                    <a:pt x="633283" y="11882"/>
                    <a:pt x="631688" y="12543"/>
                    <a:pt x="63002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63629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3553212" y="3957337"/>
            <a:ext cx="12566927" cy="5092607"/>
          </a:xfrm>
          <a:custGeom>
            <a:avLst/>
            <a:gdLst/>
            <a:ahLst/>
            <a:cxnLst/>
            <a:rect r="r" b="b" t="t" l="l"/>
            <a:pathLst>
              <a:path h="5092607" w="12566927">
                <a:moveTo>
                  <a:pt x="0" y="0"/>
                </a:moveTo>
                <a:lnTo>
                  <a:pt x="12566927" y="0"/>
                </a:lnTo>
                <a:lnTo>
                  <a:pt x="12566927" y="5092607"/>
                </a:lnTo>
                <a:lnTo>
                  <a:pt x="0" y="50926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39108" y="517674"/>
            <a:ext cx="168537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Ingoude Company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236552" y="1648579"/>
            <a:ext cx="9814897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Poppins Bold"/>
              </a:rPr>
              <a:t>EXEMPLO PRÁTICO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98872" y="458184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93934" y="3697686"/>
            <a:ext cx="7276693" cy="2910677"/>
            <a:chOff x="0" y="0"/>
            <a:chExt cx="6350000" cy="254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6"/>
              <a:stretch>
                <a:fillRect l="0" t="-9932" r="0" b="-30067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9317373" y="3697686"/>
            <a:ext cx="7276693" cy="2910677"/>
            <a:chOff x="0" y="0"/>
            <a:chExt cx="6350000" cy="254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7"/>
              <a:stretch>
                <a:fillRect l="0" t="-4521" r="0" b="-35253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7936031" y="2823862"/>
            <a:ext cx="2415938" cy="47625"/>
            <a:chOff x="0" y="0"/>
            <a:chExt cx="636296" cy="1254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6296" cy="12543"/>
            </a:xfrm>
            <a:custGeom>
              <a:avLst/>
              <a:gdLst/>
              <a:ahLst/>
              <a:cxnLst/>
              <a:rect r="r" b="b" t="t" l="l"/>
              <a:pathLst>
                <a:path h="12543" w="636296">
                  <a:moveTo>
                    <a:pt x="6272" y="0"/>
                  </a:moveTo>
                  <a:lnTo>
                    <a:pt x="630025" y="0"/>
                  </a:lnTo>
                  <a:cubicBezTo>
                    <a:pt x="631688" y="0"/>
                    <a:pt x="633283" y="661"/>
                    <a:pt x="634460" y="1837"/>
                  </a:cubicBezTo>
                  <a:cubicBezTo>
                    <a:pt x="635636" y="3013"/>
                    <a:pt x="636296" y="4608"/>
                    <a:pt x="636296" y="6272"/>
                  </a:cubicBezTo>
                  <a:lnTo>
                    <a:pt x="636296" y="6272"/>
                  </a:lnTo>
                  <a:cubicBezTo>
                    <a:pt x="636296" y="7935"/>
                    <a:pt x="635636" y="9530"/>
                    <a:pt x="634460" y="10706"/>
                  </a:cubicBezTo>
                  <a:cubicBezTo>
                    <a:pt x="633283" y="11882"/>
                    <a:pt x="631688" y="12543"/>
                    <a:pt x="63002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63629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39108" y="517674"/>
            <a:ext cx="168537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Ingoude Company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236552" y="1648579"/>
            <a:ext cx="9814897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Poppins Bold"/>
              </a:rPr>
              <a:t>REALIDADE VIRTUAL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236552" y="6694089"/>
            <a:ext cx="9814897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Poppins Bold"/>
              </a:rPr>
              <a:t>DEFINIÇÃO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236552" y="7364936"/>
            <a:ext cx="9814897" cy="1240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Cria um ambiente virtual imersivo tridimensional. 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Usando dispositivos como óculos VR, luvas e outros controladores. </a:t>
            </a:r>
          </a:p>
          <a:p>
            <a:pPr algn="l" marL="388618" indent="-194309" lvl="1">
              <a:lnSpc>
                <a:spcPts val="2519"/>
              </a:lnSpc>
              <a:spcBef>
                <a:spcPct val="0"/>
              </a:spcBef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A percepção do mundo real é substituída por um ambiente gerado por computador, que pode ser uma simulação de um mundo realista ou uma fantasia.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598872" y="458184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7533730" y="2460441"/>
            <a:ext cx="5366140" cy="5366119"/>
            <a:chOff x="0" y="0"/>
            <a:chExt cx="6350000" cy="63499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t="-13803" r="0" b="-13803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1625301" y="2252986"/>
            <a:ext cx="5781029" cy="5781029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7032B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1832745" y="2460441"/>
            <a:ext cx="5366140" cy="5366119"/>
            <a:chOff x="0" y="0"/>
            <a:chExt cx="6350000" cy="634997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0" t="-1493" r="0" b="-1493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691986" y="3483324"/>
            <a:ext cx="2415938" cy="47625"/>
            <a:chOff x="0" y="0"/>
            <a:chExt cx="636296" cy="1254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6296" cy="12543"/>
            </a:xfrm>
            <a:custGeom>
              <a:avLst/>
              <a:gdLst/>
              <a:ahLst/>
              <a:cxnLst/>
              <a:rect r="r" b="b" t="t" l="l"/>
              <a:pathLst>
                <a:path h="12543" w="636296">
                  <a:moveTo>
                    <a:pt x="6272" y="0"/>
                  </a:moveTo>
                  <a:lnTo>
                    <a:pt x="630025" y="0"/>
                  </a:lnTo>
                  <a:cubicBezTo>
                    <a:pt x="631688" y="0"/>
                    <a:pt x="633283" y="661"/>
                    <a:pt x="634460" y="1837"/>
                  </a:cubicBezTo>
                  <a:cubicBezTo>
                    <a:pt x="635636" y="3013"/>
                    <a:pt x="636296" y="4608"/>
                    <a:pt x="636296" y="6272"/>
                  </a:cubicBezTo>
                  <a:lnTo>
                    <a:pt x="636296" y="6272"/>
                  </a:lnTo>
                  <a:cubicBezTo>
                    <a:pt x="636296" y="7935"/>
                    <a:pt x="635636" y="9530"/>
                    <a:pt x="634460" y="10706"/>
                  </a:cubicBezTo>
                  <a:cubicBezTo>
                    <a:pt x="633283" y="11882"/>
                    <a:pt x="631688" y="12543"/>
                    <a:pt x="63002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63629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691986" y="4360214"/>
            <a:ext cx="808846" cy="808846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691986" y="5359559"/>
            <a:ext cx="808846" cy="808846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691986" y="6358905"/>
            <a:ext cx="808846" cy="808846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691986" y="7358251"/>
            <a:ext cx="808846" cy="808846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691986" y="8357596"/>
            <a:ext cx="808846" cy="808846"/>
            <a:chOff x="0" y="0"/>
            <a:chExt cx="8128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039108" y="517674"/>
            <a:ext cx="168537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Ingoude Company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691986" y="2308041"/>
            <a:ext cx="5296198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Poppins Bold"/>
              </a:rPr>
              <a:t>HISTÓRIA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2724484" y="4634779"/>
            <a:ext cx="3634181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Ivan Sutherland cria sketchpad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2724484" y="5351795"/>
            <a:ext cx="3634181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Ivan Sutherland publica o artigo “A Head-Mounted Three Dimensional Display”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2724484" y="6489253"/>
            <a:ext cx="3634181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Lançamento do Cyber Edge Journal</a:t>
            </a:r>
          </a:p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(Periódico sobre RV)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2724484" y="7350486"/>
            <a:ext cx="3634181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VRAIS’93 em Seattle</a:t>
            </a:r>
          </a:p>
          <a:p>
            <a:pPr algn="just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IEEE VR em San Jose</a:t>
            </a:r>
          </a:p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(se unem e se tornam IEEE VR)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2724484" y="8487944"/>
            <a:ext cx="3634181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Lançamento do Virtualboy pela Nintendo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782806" y="4601759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1963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782806" y="5601105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1968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782806" y="6600450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1992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782806" y="7599796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1993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782806" y="8599142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1995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598872" y="458184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7533730" y="2460441"/>
            <a:ext cx="5366140" cy="5366119"/>
            <a:chOff x="0" y="0"/>
            <a:chExt cx="6350000" cy="63499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t="-13803" r="0" b="-13803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1625301" y="2252986"/>
            <a:ext cx="5781029" cy="5781029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7032B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1832745" y="2460441"/>
            <a:ext cx="5366140" cy="5366119"/>
            <a:chOff x="0" y="0"/>
            <a:chExt cx="6350000" cy="634997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0" t="-1493" r="0" b="-1493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691986" y="3483324"/>
            <a:ext cx="2415938" cy="47625"/>
            <a:chOff x="0" y="0"/>
            <a:chExt cx="636296" cy="1254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6296" cy="12543"/>
            </a:xfrm>
            <a:custGeom>
              <a:avLst/>
              <a:gdLst/>
              <a:ahLst/>
              <a:cxnLst/>
              <a:rect r="r" b="b" t="t" l="l"/>
              <a:pathLst>
                <a:path h="12543" w="636296">
                  <a:moveTo>
                    <a:pt x="6272" y="0"/>
                  </a:moveTo>
                  <a:lnTo>
                    <a:pt x="630025" y="0"/>
                  </a:lnTo>
                  <a:cubicBezTo>
                    <a:pt x="631688" y="0"/>
                    <a:pt x="633283" y="661"/>
                    <a:pt x="634460" y="1837"/>
                  </a:cubicBezTo>
                  <a:cubicBezTo>
                    <a:pt x="635636" y="3013"/>
                    <a:pt x="636296" y="4608"/>
                    <a:pt x="636296" y="6272"/>
                  </a:cubicBezTo>
                  <a:lnTo>
                    <a:pt x="636296" y="6272"/>
                  </a:lnTo>
                  <a:cubicBezTo>
                    <a:pt x="636296" y="7935"/>
                    <a:pt x="635636" y="9530"/>
                    <a:pt x="634460" y="10706"/>
                  </a:cubicBezTo>
                  <a:cubicBezTo>
                    <a:pt x="633283" y="11882"/>
                    <a:pt x="631688" y="12543"/>
                    <a:pt x="63002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63629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691986" y="4360214"/>
            <a:ext cx="808846" cy="808846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691986" y="5359559"/>
            <a:ext cx="808846" cy="808846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691986" y="6358905"/>
            <a:ext cx="808846" cy="808846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691986" y="7358251"/>
            <a:ext cx="808846" cy="808846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691986" y="8357596"/>
            <a:ext cx="808846" cy="808846"/>
            <a:chOff x="0" y="0"/>
            <a:chExt cx="8128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039108" y="517674"/>
            <a:ext cx="168537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Ingoude Company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691986" y="2308041"/>
            <a:ext cx="5296198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Poppins Bold"/>
              </a:rPr>
              <a:t>HISTÓRIA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2724484" y="4634779"/>
            <a:ext cx="3634181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DataGlove e PowerGlove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2724484" y="7542079"/>
            <a:ext cx="3634181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Sense8 co. - WorldToolKit</a:t>
            </a:r>
          </a:p>
          <a:p>
            <a:pPr algn="just">
              <a:lnSpc>
                <a:spcPts val="2239"/>
              </a:lnSpc>
              <a:spcBef>
                <a:spcPct val="0"/>
              </a:spcBef>
            </a:pPr>
          </a:p>
        </p:txBody>
      </p:sp>
      <p:sp>
        <p:nvSpPr>
          <p:cNvPr name="TextBox 50" id="50"/>
          <p:cNvSpPr txBox="true"/>
          <p:nvPr/>
        </p:nvSpPr>
        <p:spPr>
          <a:xfrm rot="0">
            <a:off x="2724484" y="8626057"/>
            <a:ext cx="3938981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Silicon Graphics inc -</a:t>
            </a:r>
            <a:r>
              <a:rPr lang="en-US" sz="1599">
                <a:solidFill>
                  <a:srgbClr val="FFFFFF"/>
                </a:solidFill>
                <a:latin typeface="Open Sans"/>
              </a:rPr>
              <a:t> Iris Inventor (VRML)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2724484" y="5479502"/>
            <a:ext cx="3634181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Simpósio de Realidade Virtual e Aumentada em São Paulo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2724484" y="6478848"/>
            <a:ext cx="3634181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Bernie Rochi e Dave Stampe - Rend386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782806" y="4601759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80S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782806" y="5601105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90S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782806" y="6600450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90S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782806" y="7599796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90S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782806" y="8599142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90S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98872" y="458184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93934" y="3697686"/>
            <a:ext cx="7276693" cy="2910677"/>
            <a:chOff x="0" y="0"/>
            <a:chExt cx="6350000" cy="254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6"/>
              <a:stretch>
                <a:fillRect l="0" t="-9932" r="0" b="-30067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9317373" y="3697686"/>
            <a:ext cx="7276693" cy="2910677"/>
            <a:chOff x="0" y="0"/>
            <a:chExt cx="6350000" cy="254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7"/>
              <a:stretch>
                <a:fillRect l="0" t="-33374" r="0" b="-33374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7936031" y="2823862"/>
            <a:ext cx="2415938" cy="47625"/>
            <a:chOff x="0" y="0"/>
            <a:chExt cx="636296" cy="1254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6296" cy="12543"/>
            </a:xfrm>
            <a:custGeom>
              <a:avLst/>
              <a:gdLst/>
              <a:ahLst/>
              <a:cxnLst/>
              <a:rect r="r" b="b" t="t" l="l"/>
              <a:pathLst>
                <a:path h="12543" w="636296">
                  <a:moveTo>
                    <a:pt x="6272" y="0"/>
                  </a:moveTo>
                  <a:lnTo>
                    <a:pt x="630025" y="0"/>
                  </a:lnTo>
                  <a:cubicBezTo>
                    <a:pt x="631688" y="0"/>
                    <a:pt x="633283" y="661"/>
                    <a:pt x="634460" y="1837"/>
                  </a:cubicBezTo>
                  <a:cubicBezTo>
                    <a:pt x="635636" y="3013"/>
                    <a:pt x="636296" y="4608"/>
                    <a:pt x="636296" y="6272"/>
                  </a:cubicBezTo>
                  <a:lnTo>
                    <a:pt x="636296" y="6272"/>
                  </a:lnTo>
                  <a:cubicBezTo>
                    <a:pt x="636296" y="7935"/>
                    <a:pt x="635636" y="9530"/>
                    <a:pt x="634460" y="10706"/>
                  </a:cubicBezTo>
                  <a:cubicBezTo>
                    <a:pt x="633283" y="11882"/>
                    <a:pt x="631688" y="12543"/>
                    <a:pt x="63002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63629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39108" y="517674"/>
            <a:ext cx="168537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Ingoude Company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236552" y="1648579"/>
            <a:ext cx="9814897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Poppins Bold"/>
              </a:rPr>
              <a:t>REALIDADE AUMENTADA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236552" y="6694089"/>
            <a:ext cx="9814897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Poppins Bold"/>
              </a:rPr>
              <a:t>DEFINIÇÃO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236552" y="7364936"/>
            <a:ext cx="9814897" cy="186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Combinar o mundo real com elementos virtuais.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Precisando de sensores e algoritmos para o rastreamento do ambiente e softwares para criação desses objetos em 3D.</a:t>
            </a:r>
          </a:p>
          <a:p>
            <a:pPr algn="l" marL="388618" indent="-194309" lvl="1">
              <a:lnSpc>
                <a:spcPts val="2519"/>
              </a:lnSpc>
              <a:spcBef>
                <a:spcPct val="0"/>
              </a:spcBef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A diferença em relação a RV é que ela pode ser visualizada por dispositivos portáteis de menor custo como smartphones, além da possibilidade de usar óculos de realidade aumentada.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941020">
            <a:off x="-3642563" y="-70147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598872" y="458184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7533730" y="2460441"/>
            <a:ext cx="5366140" cy="5366119"/>
            <a:chOff x="0" y="0"/>
            <a:chExt cx="6350000" cy="63499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t="-13803" r="0" b="-13803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1625301" y="2252986"/>
            <a:ext cx="5781029" cy="5781029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7032B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1832745" y="2460441"/>
            <a:ext cx="5366140" cy="5366119"/>
            <a:chOff x="0" y="0"/>
            <a:chExt cx="6350000" cy="634997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691986" y="3483324"/>
            <a:ext cx="2415938" cy="47625"/>
            <a:chOff x="0" y="0"/>
            <a:chExt cx="636296" cy="1254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6296" cy="12543"/>
            </a:xfrm>
            <a:custGeom>
              <a:avLst/>
              <a:gdLst/>
              <a:ahLst/>
              <a:cxnLst/>
              <a:rect r="r" b="b" t="t" l="l"/>
              <a:pathLst>
                <a:path h="12543" w="636296">
                  <a:moveTo>
                    <a:pt x="6272" y="0"/>
                  </a:moveTo>
                  <a:lnTo>
                    <a:pt x="630025" y="0"/>
                  </a:lnTo>
                  <a:cubicBezTo>
                    <a:pt x="631688" y="0"/>
                    <a:pt x="633283" y="661"/>
                    <a:pt x="634460" y="1837"/>
                  </a:cubicBezTo>
                  <a:cubicBezTo>
                    <a:pt x="635636" y="3013"/>
                    <a:pt x="636296" y="4608"/>
                    <a:pt x="636296" y="6272"/>
                  </a:cubicBezTo>
                  <a:lnTo>
                    <a:pt x="636296" y="6272"/>
                  </a:lnTo>
                  <a:cubicBezTo>
                    <a:pt x="636296" y="7935"/>
                    <a:pt x="635636" y="9530"/>
                    <a:pt x="634460" y="10706"/>
                  </a:cubicBezTo>
                  <a:cubicBezTo>
                    <a:pt x="633283" y="11882"/>
                    <a:pt x="631688" y="12543"/>
                    <a:pt x="63002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63629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575611" y="3750614"/>
            <a:ext cx="808846" cy="808846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575611" y="4749959"/>
            <a:ext cx="808846" cy="808846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575611" y="5749305"/>
            <a:ext cx="808846" cy="808846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575611" y="6748651"/>
            <a:ext cx="808846" cy="808846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575611" y="7747996"/>
            <a:ext cx="808846" cy="808846"/>
            <a:chOff x="0" y="0"/>
            <a:chExt cx="8128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039108" y="517674"/>
            <a:ext cx="168537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Ingoude Company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691986" y="2308041"/>
            <a:ext cx="5296198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Poppins Bold"/>
              </a:rPr>
              <a:t>HISTÓRIA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2608109" y="4025179"/>
            <a:ext cx="3634181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Ivan Sutherland cria Head mounted display - “Sword of Damocles”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2608109" y="5869248"/>
            <a:ext cx="3634181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Jun rekimoto - código quadrado de rastreamento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2608109" y="6868593"/>
            <a:ext cx="3634181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Philipe Kahn - câmeras em dispositivos mobile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666431" y="3992159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1968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666431" y="4991505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90S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666431" y="5990850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1996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666431" y="6990196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1997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666431" y="7989542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1999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2608109" y="4658556"/>
            <a:ext cx="3634181" cy="1092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Thomas Caudell e David Mizell - separação entre VR e AR, óculos AR pra ser aplicado na industria da boeing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2608109" y="7867939"/>
            <a:ext cx="3634181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Hirokazu Kato e MarkBillinghust fazem o ARToolkit</a:t>
            </a:r>
          </a:p>
        </p:txBody>
      </p:sp>
      <p:grpSp>
        <p:nvGrpSpPr>
          <p:cNvPr name="Group 58" id="58"/>
          <p:cNvGrpSpPr/>
          <p:nvPr/>
        </p:nvGrpSpPr>
        <p:grpSpPr>
          <a:xfrm rot="0">
            <a:off x="1575611" y="8747342"/>
            <a:ext cx="808846" cy="808846"/>
            <a:chOff x="0" y="0"/>
            <a:chExt cx="812800" cy="81280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0" id="6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61" id="61"/>
          <p:cNvSpPr txBox="true"/>
          <p:nvPr/>
        </p:nvSpPr>
        <p:spPr>
          <a:xfrm rot="0">
            <a:off x="1666431" y="8985467"/>
            <a:ext cx="58693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07032B"/>
                </a:solidFill>
                <a:latin typeface="Open Sans Bold"/>
              </a:rPr>
              <a:t>2008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2608109" y="8729172"/>
            <a:ext cx="3634181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"/>
              </a:rPr>
              <a:t>Métodos de otimização de uso de memória e processamento de imagem por Daniel Wagner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98872" y="458184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936031" y="2823862"/>
            <a:ext cx="2415938" cy="47625"/>
            <a:chOff x="0" y="0"/>
            <a:chExt cx="636296" cy="1254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6296" cy="12543"/>
            </a:xfrm>
            <a:custGeom>
              <a:avLst/>
              <a:gdLst/>
              <a:ahLst/>
              <a:cxnLst/>
              <a:rect r="r" b="b" t="t" l="l"/>
              <a:pathLst>
                <a:path h="12543" w="636296">
                  <a:moveTo>
                    <a:pt x="6272" y="0"/>
                  </a:moveTo>
                  <a:lnTo>
                    <a:pt x="630025" y="0"/>
                  </a:lnTo>
                  <a:cubicBezTo>
                    <a:pt x="631688" y="0"/>
                    <a:pt x="633283" y="661"/>
                    <a:pt x="634460" y="1837"/>
                  </a:cubicBezTo>
                  <a:cubicBezTo>
                    <a:pt x="635636" y="3013"/>
                    <a:pt x="636296" y="4608"/>
                    <a:pt x="636296" y="6272"/>
                  </a:cubicBezTo>
                  <a:lnTo>
                    <a:pt x="636296" y="6272"/>
                  </a:lnTo>
                  <a:cubicBezTo>
                    <a:pt x="636296" y="7935"/>
                    <a:pt x="635636" y="9530"/>
                    <a:pt x="634460" y="10706"/>
                  </a:cubicBezTo>
                  <a:cubicBezTo>
                    <a:pt x="633283" y="11882"/>
                    <a:pt x="631688" y="12543"/>
                    <a:pt x="63002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63629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958172" y="3234896"/>
            <a:ext cx="11196118" cy="4383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Second Life (2003) - Philip Rosedale da empresa Linden Lab.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Ambiente 3D capaz de simular a vida real e social humana através de avatares, foi classificada na época como uma tecnologia revolucionária e com potencial para transformar as formas de relacionamento da sociedade.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O auge da plataforma foi em 2006, quando alcançou 2 milhões de usuários.</a:t>
            </a:r>
          </a:p>
          <a:p>
            <a:pPr algn="l">
              <a:lnSpc>
                <a:spcPts val="2519"/>
              </a:lnSpc>
            </a:pP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Metaverso.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Mundo virtual que busca simular o mundo real por meio de dispositivos digitais, podendo fazer uso de realidade virtual e aumentada.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A empresa Meta, antigo Facebook, vem buscando integrar o metaverso em sua plataforma.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Desafios: Moderação, identificação e acessibilidade.</a:t>
            </a:r>
          </a:p>
          <a:p>
            <a:pPr algn="l">
              <a:lnSpc>
                <a:spcPts val="2519"/>
              </a:lnSpc>
            </a:pP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E</a:t>
            </a:r>
            <a:r>
              <a:rPr lang="en-US" sz="1799">
                <a:solidFill>
                  <a:srgbClr val="FFFFFF"/>
                </a:solidFill>
                <a:latin typeface="Open Sans"/>
              </a:rPr>
              <a:t>m 2021 cerca de 11 milhões de unidades de headsets de VR/AR foram vendidas e a expectativa é que este número chegue a 50 milhões em 2026.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3989407" y="3718679"/>
            <a:ext cx="3363101" cy="3363101"/>
          </a:xfrm>
          <a:custGeom>
            <a:avLst/>
            <a:gdLst/>
            <a:ahLst/>
            <a:cxnLst/>
            <a:rect r="r" b="b" t="t" l="l"/>
            <a:pathLst>
              <a:path h="3363101" w="3363101">
                <a:moveTo>
                  <a:pt x="0" y="0"/>
                </a:moveTo>
                <a:lnTo>
                  <a:pt x="3363101" y="0"/>
                </a:lnTo>
                <a:lnTo>
                  <a:pt x="3363101" y="3363101"/>
                </a:lnTo>
                <a:lnTo>
                  <a:pt x="0" y="33631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39108" y="517674"/>
            <a:ext cx="168537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Ingoude Company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703152" y="1648579"/>
            <a:ext cx="10881697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Poppins Bold"/>
              </a:rPr>
              <a:t>APLICABILIDADE E TENDÊNCIAS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98872" y="458184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936031" y="2823862"/>
            <a:ext cx="2415938" cy="47625"/>
            <a:chOff x="0" y="0"/>
            <a:chExt cx="636296" cy="1254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6296" cy="12543"/>
            </a:xfrm>
            <a:custGeom>
              <a:avLst/>
              <a:gdLst/>
              <a:ahLst/>
              <a:cxnLst/>
              <a:rect r="r" b="b" t="t" l="l"/>
              <a:pathLst>
                <a:path h="12543" w="636296">
                  <a:moveTo>
                    <a:pt x="6272" y="0"/>
                  </a:moveTo>
                  <a:lnTo>
                    <a:pt x="630025" y="0"/>
                  </a:lnTo>
                  <a:cubicBezTo>
                    <a:pt x="631688" y="0"/>
                    <a:pt x="633283" y="661"/>
                    <a:pt x="634460" y="1837"/>
                  </a:cubicBezTo>
                  <a:cubicBezTo>
                    <a:pt x="635636" y="3013"/>
                    <a:pt x="636296" y="4608"/>
                    <a:pt x="636296" y="6272"/>
                  </a:cubicBezTo>
                  <a:lnTo>
                    <a:pt x="636296" y="6272"/>
                  </a:lnTo>
                  <a:cubicBezTo>
                    <a:pt x="636296" y="7935"/>
                    <a:pt x="635636" y="9530"/>
                    <a:pt x="634460" y="10706"/>
                  </a:cubicBezTo>
                  <a:cubicBezTo>
                    <a:pt x="633283" y="11882"/>
                    <a:pt x="631688" y="12543"/>
                    <a:pt x="63002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63629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1720236" y="4158999"/>
            <a:ext cx="5701683" cy="3540695"/>
          </a:xfrm>
          <a:custGeom>
            <a:avLst/>
            <a:gdLst/>
            <a:ahLst/>
            <a:cxnLst/>
            <a:rect r="r" b="b" t="t" l="l"/>
            <a:pathLst>
              <a:path h="3540695" w="5701683">
                <a:moveTo>
                  <a:pt x="0" y="0"/>
                </a:moveTo>
                <a:lnTo>
                  <a:pt x="5701683" y="0"/>
                </a:lnTo>
                <a:lnTo>
                  <a:pt x="5701683" y="3540695"/>
                </a:lnTo>
                <a:lnTo>
                  <a:pt x="0" y="35406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106571" y="3630614"/>
            <a:ext cx="9717838" cy="4069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A evolução da RV e RA dependem da diminuição dos custos de implantação e produção de equipamentos e do aumento do desempenho computacional.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Limitantes: enjoo causado pela diferença de percepção entre os olhos e o cérebro; peso dos equipamentos; falta de visão periférica do mundo real, podendo causar danos; potencial vício e danos aos olhos.</a:t>
            </a:r>
          </a:p>
          <a:p>
            <a:pPr algn="l">
              <a:lnSpc>
                <a:spcPts val="2519"/>
              </a:lnSpc>
            </a:pP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HoloTile - Disney.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Esteira dinâmica multidirecional onde vários discos acoplados em suas bases em formato de cone giram e se movimentam para acertar a direção em que você está andando com o intuito de te fazer voltar sempre para o meio da esteira.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Alinhada a dispositivos de VR, por exemplo o Apple Vision, permite com que o usuário caminhe na vida real e no ambiente virtual sem causar danos a área real em volta, além de melhorar a diferença de percepção entre os olhos e o cérebro.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39108" y="517674"/>
            <a:ext cx="168537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Ingoude Company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703152" y="1648579"/>
            <a:ext cx="10881697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Poppins Bold"/>
              </a:rPr>
              <a:t>APLICABILIDADE E TENDÊNCIAS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98872" y="458184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93934" y="3697686"/>
            <a:ext cx="7276693" cy="2910677"/>
            <a:chOff x="0" y="0"/>
            <a:chExt cx="6350000" cy="254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6"/>
              <a:stretch>
                <a:fillRect l="0" t="-9932" r="0" b="-30067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9317373" y="3697686"/>
            <a:ext cx="7276693" cy="2910677"/>
            <a:chOff x="0" y="0"/>
            <a:chExt cx="6350000" cy="254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7"/>
              <a:stretch>
                <a:fillRect l="0" t="-31458" r="0" b="-31458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7936031" y="2823862"/>
            <a:ext cx="2415938" cy="47625"/>
            <a:chOff x="0" y="0"/>
            <a:chExt cx="636296" cy="1254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6296" cy="12543"/>
            </a:xfrm>
            <a:custGeom>
              <a:avLst/>
              <a:gdLst/>
              <a:ahLst/>
              <a:cxnLst/>
              <a:rect r="r" b="b" t="t" l="l"/>
              <a:pathLst>
                <a:path h="12543" w="636296">
                  <a:moveTo>
                    <a:pt x="6272" y="0"/>
                  </a:moveTo>
                  <a:lnTo>
                    <a:pt x="630025" y="0"/>
                  </a:lnTo>
                  <a:cubicBezTo>
                    <a:pt x="631688" y="0"/>
                    <a:pt x="633283" y="661"/>
                    <a:pt x="634460" y="1837"/>
                  </a:cubicBezTo>
                  <a:cubicBezTo>
                    <a:pt x="635636" y="3013"/>
                    <a:pt x="636296" y="4608"/>
                    <a:pt x="636296" y="6272"/>
                  </a:cubicBezTo>
                  <a:lnTo>
                    <a:pt x="636296" y="6272"/>
                  </a:lnTo>
                  <a:cubicBezTo>
                    <a:pt x="636296" y="7935"/>
                    <a:pt x="635636" y="9530"/>
                    <a:pt x="634460" y="10706"/>
                  </a:cubicBezTo>
                  <a:cubicBezTo>
                    <a:pt x="633283" y="11882"/>
                    <a:pt x="631688" y="12543"/>
                    <a:pt x="63002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63629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39108" y="517674"/>
            <a:ext cx="168537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Ingoude Company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712877" y="1649112"/>
            <a:ext cx="11208991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Poppins Bold"/>
              </a:rPr>
              <a:t>RECONHECIMENTO DE GESTOS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236552" y="6694089"/>
            <a:ext cx="9814897" cy="65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Poppins Bold"/>
              </a:rPr>
              <a:t>DEFINIÇÃO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236552" y="7364936"/>
            <a:ext cx="9814897" cy="2497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Forma mais natural para a manipulação de interfaces virtuais, sendo composto por movimentos dos dedos, mãos, cabeça, corpo ou expressões do rosto.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Podendo ser gestos estáticos, dinâmicos ou mistos.</a:t>
            </a:r>
          </a:p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Faz o uso de software para o processamento de imagens, rastreamento de movimentos e usa redes neurais para aprimorar a responsividade e a assertividade do reconhecimento.</a:t>
            </a:r>
          </a:p>
          <a:p>
            <a:pPr algn="l" marL="388618" indent="-194309" lvl="1">
              <a:lnSpc>
                <a:spcPts val="2519"/>
              </a:lnSpc>
              <a:spcBef>
                <a:spcPct val="0"/>
              </a:spcBef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Open Sans"/>
              </a:rPr>
              <a:t>Câmeras para capturar os gestos e, para maior precisão, também o uso de sensores de profundidade.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DAGF5SjAqbs</dc:identifier>
  <dcterms:modified xsi:type="dcterms:W3CDTF">2011-08-01T06:04:30Z</dcterms:modified>
  <cp:revision>1</cp:revision>
  <dc:title>Blue Futuristic Technology Presentation</dc:title>
</cp:coreProperties>
</file>

<file path=docProps/thumbnail.jpeg>
</file>